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61" r:id="rId4"/>
    <p:sldId id="258" r:id="rId5"/>
    <p:sldId id="259" r:id="rId6"/>
    <p:sldId id="260" r:id="rId7"/>
    <p:sldId id="266" r:id="rId8"/>
    <p:sldId id="262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ga de Weerd" initials="MdW" lastIdx="8" clrIdx="0">
    <p:extLst>
      <p:ext uri="{19B8F6BF-5375-455C-9EA6-DF929625EA0E}">
        <p15:presenceInfo xmlns:p15="http://schemas.microsoft.com/office/powerpoint/2012/main" userId="04430d28672d055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D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5928"/>
  </p:normalViewPr>
  <p:slideViewPr>
    <p:cSldViewPr snapToGrid="0" snapToObjects="1">
      <p:cViewPr varScale="1">
        <p:scale>
          <a:sx n="110" d="100"/>
          <a:sy n="110" d="100"/>
        </p:scale>
        <p:origin x="1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2696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D768FE-1F2E-9A4D-B65E-CACE32B762DB}" type="datetimeFigureOut">
              <a:rPr lang="nl-NL" smtClean="0"/>
              <a:t>31-10-19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78C4A-7268-694F-800C-4E0E4CF3197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8132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378C4A-7268-694F-800C-4E0E4CF3197F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1037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D53809-7018-4D48-8CF3-E856260343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A246107-47D1-DC45-B57F-199C31D430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93B6580-CEFB-EC48-922D-65C6A2ACE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DBDD-0AF6-0045-96F9-91E22E279316}" type="datetimeFigureOut">
              <a:rPr lang="nl-NL" smtClean="0"/>
              <a:t>31-10-19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730AA82-9D9C-474F-B64F-8C458F547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32F49A0-64BA-A748-A681-726831DA2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F728-639D-5949-8B6A-5BC6018964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1519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19F5CE-2229-274E-9DF2-4129C6458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ECB12FA-C070-DB4A-99A6-A3BABFF925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895275E-FAAE-1849-BDC2-388341A27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DBDD-0AF6-0045-96F9-91E22E279316}" type="datetimeFigureOut">
              <a:rPr lang="nl-NL" smtClean="0"/>
              <a:t>31-10-19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495B011-D917-F041-B0CD-4E1246812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138CE1F-346D-0D49-9D9A-F8342DE22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F728-639D-5949-8B6A-5BC6018964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5715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E0A22B6-52FA-534F-9A67-AAE24ED19B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48989C8-8579-4B42-A7F5-7B083E4AA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77D5B7C-AE40-1A4A-90C8-751569CAA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DBDD-0AF6-0045-96F9-91E22E279316}" type="datetimeFigureOut">
              <a:rPr lang="nl-NL" smtClean="0"/>
              <a:t>31-10-19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F47E7B2-AF6C-3C40-B223-3C6C6ADEF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B00598F-FB01-954A-AEFE-CDD154FCB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F728-639D-5949-8B6A-5BC6018964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2142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DF4AD4-2687-0C40-A56F-B9AD81131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33E9DA-E408-E04D-9DDF-3895D4787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123483"/>
          </a:xfrm>
          <a:solidFill>
            <a:srgbClr val="D2D900"/>
          </a:solidFill>
        </p:spPr>
        <p:txBody>
          <a:bodyPr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7BF0301-AD0E-2C4C-B46C-D27B677F5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DBDD-0AF6-0045-96F9-91E22E279316}" type="datetimeFigureOut">
              <a:rPr lang="nl-NL" smtClean="0"/>
              <a:t>31-10-19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51A53E1-8870-834F-80E8-54EC0736F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A8B822E-BC6F-3A44-8C01-BA50E763A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F728-639D-5949-8B6A-5BC6018964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9289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AB8CEB-93DD-824F-BAE2-3C3C28B16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879B87C-AE03-9E44-BE0F-091EDEDD7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88465FB-C300-9F4D-843C-A5BF49387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DBDD-0AF6-0045-96F9-91E22E279316}" type="datetimeFigureOut">
              <a:rPr lang="nl-NL" smtClean="0"/>
              <a:t>31-10-19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65477F-41AA-D748-ABEB-EBA6232CA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5337EE9-24CA-984C-99C7-29A8CCE29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F728-639D-5949-8B6A-5BC6018964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8651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F8A943-F18E-724E-9635-19AE1414A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1D5195-5468-A845-82C4-C38C9B024A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872F0BD-CF5E-824A-8A66-75128DE189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2634575-8BBE-E149-8D39-AE4798F56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DBDD-0AF6-0045-96F9-91E22E279316}" type="datetimeFigureOut">
              <a:rPr lang="nl-NL" smtClean="0"/>
              <a:t>31-10-19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49E26FA-E213-534C-A1E6-940EBDC6F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59D5303-4FEC-A04C-966A-8355AEC90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F728-639D-5949-8B6A-5BC6018964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2717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40E2F1-BABB-A74D-99C4-D0E69E92F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92EDF26-F58C-704F-ADD6-115D8E737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B79F347-3F92-B24D-A995-6EBC00B974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E7E6F06-5EF5-BF44-A989-6787BCF613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E6C0F10-DFA3-3F41-9B93-78262CA77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776D4477-E1A6-E340-8ECD-0C31E1C37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DBDD-0AF6-0045-96F9-91E22E279316}" type="datetimeFigureOut">
              <a:rPr lang="nl-NL" smtClean="0"/>
              <a:t>31-10-19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11B9C8A-8BD3-0A47-8A2E-F24EA5B89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5C6DD13-C00D-DC49-B56D-A3CDC82EC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F728-639D-5949-8B6A-5BC6018964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639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CDF8D6-A6E9-C447-9744-4E65F6D21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A2C4BF4-13F2-0A41-B265-189BCD634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DBDD-0AF6-0045-96F9-91E22E279316}" type="datetimeFigureOut">
              <a:rPr lang="nl-NL" smtClean="0"/>
              <a:t>31-10-19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8DE126B-8919-8B44-ACE8-F06E50460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32FCC87-1318-4440-82A5-370CB98B3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F728-639D-5949-8B6A-5BC6018964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2212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DF25E93-0BCA-194B-B0D5-C47E8C97F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DBDD-0AF6-0045-96F9-91E22E279316}" type="datetimeFigureOut">
              <a:rPr lang="nl-NL" smtClean="0"/>
              <a:t>31-10-19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00C2498-19F3-3C4A-9B56-F88975559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2B17FE4-32F8-0642-8873-D185AFC33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F728-639D-5949-8B6A-5BC6018964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071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07192E-B93C-C748-9238-3F6F6B8E9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E9C9C3-8FEB-0945-A0B7-3D51B06C7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28FF446-B2DB-A94F-BA9B-5889F21C72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DE2B266-3A95-CA4B-ACA5-45E142FF4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DBDD-0AF6-0045-96F9-91E22E279316}" type="datetimeFigureOut">
              <a:rPr lang="nl-NL" smtClean="0"/>
              <a:t>31-10-19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56F9994-61DD-FC44-B24C-F415AEAA5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19355A6-BEF1-E942-9BA4-37DC317A7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F728-639D-5949-8B6A-5BC6018964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7562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EC8EA7-5B6B-3848-BF1E-64991BB91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ADCABC5-7E29-814F-BFBB-41C03235EE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E28E1E0-66D0-4F41-8A98-A2F99B3E3C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4C89634-0899-EB42-B981-AA4160BF3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DBDD-0AF6-0045-96F9-91E22E279316}" type="datetimeFigureOut">
              <a:rPr lang="nl-NL" smtClean="0"/>
              <a:t>31-10-19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617D24C-8DB2-6E4A-AB52-B99ADE5D4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43AE836-748C-0046-9206-8CAE2C01A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BF728-639D-5949-8B6A-5BC6018964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5029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D8C52C2-E442-AD4A-885B-BEF012A8C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CBF99C2-8867-3B4D-979B-9666C7E60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C1221E-FFAD-1C40-9AA4-2ADA9A6704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CDBDD-0AF6-0045-96F9-91E22E279316}" type="datetimeFigureOut">
              <a:rPr lang="nl-NL" smtClean="0"/>
              <a:t>31-10-19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13307D5-0800-C141-8DB0-2E2BDF22D0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Veranderverhaal</a:t>
            </a:r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438505D-40B4-C543-909D-8A785C8F33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BF728-639D-5949-8B6A-5BC6018964E8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BDB2A03-3A36-6547-9FEE-C4C47B20F58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397750" y="6035676"/>
            <a:ext cx="11176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639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04A51FD6-B812-8342-B7ED-A88A528A1F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460488"/>
            <a:ext cx="6858000" cy="797311"/>
          </a:xfrm>
        </p:spPr>
        <p:txBody>
          <a:bodyPr/>
          <a:lstStyle/>
          <a:p>
            <a:r>
              <a:rPr lang="nl-NL" b="1" dirty="0"/>
              <a:t>Het verhaal van de leergroep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73EB6C5-7EBA-B440-9BB5-57950BEDE9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7020" y="1165449"/>
            <a:ext cx="5949959" cy="329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618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3933B4-B104-0446-AF51-D4D8B1C19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Idee voor een interventie-ontwerp (brainstorm)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D821023-B36A-4346-B3D4-39AAD488E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98044" indent="-98044" defTabSz="250558">
              <a:buSzPct val="100000"/>
              <a:defRPr sz="2257"/>
            </a:pPr>
            <a:endParaRPr lang="nl-NL" dirty="0"/>
          </a:p>
          <a:p>
            <a:pPr marL="98044" indent="-98044" defTabSz="250558">
              <a:buSzPct val="100000"/>
              <a:defRPr sz="2257"/>
            </a:pPr>
            <a:r>
              <a:rPr lang="nl-NL" dirty="0"/>
              <a:t>Een </a:t>
            </a:r>
            <a:r>
              <a:rPr lang="nl-NL" b="1" dirty="0">
                <a:solidFill>
                  <a:schemeClr val="accent3">
                    <a:hueOff val="362282"/>
                    <a:satOff val="31803"/>
                    <a:lumOff val="-18242"/>
                  </a:schemeClr>
                </a:solidFill>
              </a:rPr>
              <a:t>proeftuin</a:t>
            </a:r>
            <a:r>
              <a:rPr lang="nl-NL" dirty="0"/>
              <a:t> voor het goede gesprek.</a:t>
            </a:r>
          </a:p>
          <a:p>
            <a:pPr marL="98044" indent="-98044" defTabSz="250558">
              <a:buSzPct val="100000"/>
              <a:defRPr sz="2257"/>
            </a:pPr>
            <a:r>
              <a:rPr lang="nl-NL" dirty="0"/>
              <a:t>Een speelse, </a:t>
            </a:r>
            <a:r>
              <a:rPr lang="nl-NL" dirty="0" err="1"/>
              <a:t>energiegevende</a:t>
            </a:r>
            <a:r>
              <a:rPr lang="nl-NL" dirty="0"/>
              <a:t> sessie (zonder jargon), waarin we iets </a:t>
            </a:r>
            <a:r>
              <a:rPr lang="nl-NL" dirty="0" err="1"/>
              <a:t>activerends</a:t>
            </a:r>
            <a:r>
              <a:rPr lang="nl-NL" dirty="0"/>
              <a:t> beleven: “Morgen gaan we </a:t>
            </a:r>
            <a:r>
              <a:rPr lang="nl-NL" b="1" dirty="0">
                <a:solidFill>
                  <a:schemeClr val="accent3">
                    <a:hueOff val="362282"/>
                    <a:satOff val="31803"/>
                    <a:lumOff val="-18242"/>
                  </a:schemeClr>
                </a:solidFill>
              </a:rPr>
              <a:t>concreet</a:t>
            </a:r>
            <a:r>
              <a:rPr lang="nl-NL" dirty="0"/>
              <a:t> iets anders doen”</a:t>
            </a:r>
          </a:p>
          <a:p>
            <a:pPr marL="98044" indent="-98044" defTabSz="250558">
              <a:buSzPct val="100000"/>
              <a:defRPr sz="2257"/>
            </a:pPr>
            <a:r>
              <a:rPr lang="nl-NL" dirty="0"/>
              <a:t>Enerzijds </a:t>
            </a:r>
            <a:r>
              <a:rPr lang="nl-NL" b="1" dirty="0">
                <a:solidFill>
                  <a:schemeClr val="accent3">
                    <a:hueOff val="362282"/>
                    <a:satOff val="31803"/>
                    <a:lumOff val="-18242"/>
                  </a:schemeClr>
                </a:solidFill>
              </a:rPr>
              <a:t>inspireren</a:t>
            </a:r>
            <a:r>
              <a:rPr lang="nl-NL" dirty="0"/>
              <a:t> we de RMC: “Deze rol wil ik verder verstevigen”</a:t>
            </a:r>
          </a:p>
          <a:p>
            <a:pPr marL="98044" indent="-98044" defTabSz="250558">
              <a:buSzPct val="100000"/>
              <a:defRPr sz="2257"/>
            </a:pPr>
            <a:r>
              <a:rPr lang="nl-NL" dirty="0"/>
              <a:t>Anderzijds </a:t>
            </a:r>
            <a:r>
              <a:rPr lang="nl-NL" b="1" dirty="0">
                <a:solidFill>
                  <a:schemeClr val="accent3">
                    <a:hueOff val="362282"/>
                    <a:satOff val="31803"/>
                    <a:lumOff val="-18242"/>
                  </a:schemeClr>
                </a:solidFill>
              </a:rPr>
              <a:t>equiperen</a:t>
            </a:r>
            <a:r>
              <a:rPr lang="nl-NL" dirty="0"/>
              <a:t> we de RMC om het gesprek verder te brengen in de regio</a:t>
            </a:r>
          </a:p>
          <a:p>
            <a:pPr marL="98044" indent="-98044" defTabSz="250558">
              <a:buSzPct val="100000"/>
              <a:defRPr sz="2257"/>
            </a:pPr>
            <a:r>
              <a:rPr lang="nl-NL" dirty="0"/>
              <a:t>We gebruiken het </a:t>
            </a:r>
            <a:r>
              <a:rPr lang="nl-NL" b="1" dirty="0">
                <a:solidFill>
                  <a:schemeClr val="accent3">
                    <a:hueOff val="362282"/>
                    <a:satOff val="31803"/>
                    <a:lumOff val="-18242"/>
                  </a:schemeClr>
                </a:solidFill>
              </a:rPr>
              <a:t>manifest als leidraad</a:t>
            </a:r>
            <a:r>
              <a:rPr lang="nl-NL" dirty="0"/>
              <a:t> voor het gesprek: 1) Ken je het? 2) Wat vind jij ervan? 3) Wat heb je gedaan in regio en wat ga je nog meer doen?</a:t>
            </a:r>
          </a:p>
          <a:p>
            <a:pPr marL="98044" indent="-98044" defTabSz="250558">
              <a:buSzPct val="100000"/>
              <a:defRPr sz="2257"/>
            </a:pPr>
            <a:r>
              <a:rPr lang="nl-NL" dirty="0"/>
              <a:t> Ideeën: inspirerende </a:t>
            </a:r>
            <a:r>
              <a:rPr lang="nl-NL" b="1" dirty="0">
                <a:solidFill>
                  <a:schemeClr val="accent3">
                    <a:hueOff val="362282"/>
                    <a:satOff val="31803"/>
                    <a:lumOff val="-18242"/>
                  </a:schemeClr>
                </a:solidFill>
              </a:rPr>
              <a:t>filmpjes</a:t>
            </a:r>
            <a:r>
              <a:rPr lang="nl-NL" dirty="0"/>
              <a:t> waarin bv een jongere over de impact van de RMC vertelt (nog nadenken over wat we ermee willen bereiken (resultaat). </a:t>
            </a:r>
            <a:r>
              <a:rPr lang="nl-NL" b="1" dirty="0" err="1">
                <a:solidFill>
                  <a:schemeClr val="accent3">
                    <a:hueOff val="362282"/>
                    <a:satOff val="31803"/>
                    <a:lumOff val="-18242"/>
                  </a:schemeClr>
                </a:solidFill>
              </a:rPr>
              <a:t>Why</a:t>
            </a:r>
            <a:r>
              <a:rPr lang="nl-NL" b="1" dirty="0">
                <a:solidFill>
                  <a:schemeClr val="accent3">
                    <a:hueOff val="362282"/>
                    <a:satOff val="31803"/>
                    <a:lumOff val="-18242"/>
                  </a:schemeClr>
                </a:solidFill>
              </a:rPr>
              <a:t>, </a:t>
            </a:r>
            <a:r>
              <a:rPr lang="nl-NL" b="1" dirty="0" err="1">
                <a:solidFill>
                  <a:schemeClr val="accent3">
                    <a:hueOff val="362282"/>
                    <a:satOff val="31803"/>
                    <a:lumOff val="-18242"/>
                  </a:schemeClr>
                </a:solidFill>
              </a:rPr>
              <a:t>how</a:t>
            </a:r>
            <a:r>
              <a:rPr lang="nl-NL" b="1" dirty="0">
                <a:solidFill>
                  <a:schemeClr val="accent3">
                    <a:hueOff val="362282"/>
                    <a:satOff val="31803"/>
                    <a:lumOff val="-18242"/>
                  </a:schemeClr>
                </a:solidFill>
              </a:rPr>
              <a:t>, </a:t>
            </a:r>
            <a:r>
              <a:rPr lang="nl-NL" b="1" dirty="0" err="1">
                <a:solidFill>
                  <a:schemeClr val="accent3">
                    <a:hueOff val="362282"/>
                    <a:satOff val="31803"/>
                    <a:lumOff val="-18242"/>
                  </a:schemeClr>
                </a:solidFill>
              </a:rPr>
              <a:t>what</a:t>
            </a:r>
            <a:r>
              <a:rPr lang="nl-NL" b="1" dirty="0">
                <a:solidFill>
                  <a:schemeClr val="accent3">
                    <a:hueOff val="362282"/>
                    <a:satOff val="31803"/>
                    <a:lumOff val="-18242"/>
                  </a:schemeClr>
                </a:solidFill>
              </a:rPr>
              <a:t> aan de waslijn</a:t>
            </a:r>
            <a:r>
              <a:rPr lang="nl-NL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1511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0418FA-4FB2-D042-BF08-A16C88C78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Acties volgende bijeenkomst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58902DC-CFB9-EF47-BDC3-52CF80233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5725" indent="-115725" defTabSz="295741">
              <a:buSzPct val="100000"/>
              <a:defRPr sz="2664"/>
            </a:pPr>
            <a:r>
              <a:rPr lang="nl-NL" dirty="0"/>
              <a:t> Concreet maken programma 19 november</a:t>
            </a:r>
          </a:p>
          <a:p>
            <a:pPr marL="115725" indent="-115725" defTabSz="295741">
              <a:buSzPct val="100000"/>
              <a:defRPr sz="2664"/>
            </a:pPr>
            <a:r>
              <a:rPr lang="nl-NL" dirty="0"/>
              <a:t> Vooruitkijken over: na 19 november de regio in</a:t>
            </a:r>
          </a:p>
          <a:p>
            <a:pPr marL="115725" indent="-115725" defTabSz="295741">
              <a:buSzPct val="100000"/>
              <a:defRPr sz="2664"/>
            </a:pPr>
            <a:r>
              <a:rPr lang="nl-NL" dirty="0"/>
              <a:t> Een concrete maken uitnodiging voor 19 november</a:t>
            </a:r>
          </a:p>
          <a:p>
            <a:pPr marL="115725" indent="-115725" defTabSz="295741">
              <a:buSzPct val="100000"/>
              <a:defRPr sz="2664"/>
            </a:pPr>
            <a:r>
              <a:rPr lang="nl-NL" dirty="0"/>
              <a:t> In de tussentijd: inventariseren waarom zeggen de </a:t>
            </a:r>
            <a:r>
              <a:rPr lang="nl-NL" dirty="0" err="1"/>
              <a:t>RMC’ers</a:t>
            </a:r>
            <a:r>
              <a:rPr lang="nl-NL" dirty="0"/>
              <a:t> 'ja' tegen deze save </a:t>
            </a:r>
            <a:r>
              <a:rPr lang="nl-NL" dirty="0" err="1"/>
              <a:t>the</a:t>
            </a:r>
            <a:r>
              <a:rPr lang="nl-NL" dirty="0"/>
              <a:t> date? Wat verwachten mensen van ons?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29624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37E8C1-BF88-304D-A7B6-966DD8D32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Waarom veranderen?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4046B6-14F9-B949-B2E4-6CBFE228B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35250"/>
            <a:ext cx="7886700" cy="4123483"/>
          </a:xfrm>
        </p:spPr>
        <p:txBody>
          <a:bodyPr/>
          <a:lstStyle/>
          <a:p>
            <a:r>
              <a:rPr lang="nl-NL" dirty="0"/>
              <a:t>Er is nieuw beleid, wetgeving is veranderd en het IBO is verschenen</a:t>
            </a:r>
          </a:p>
          <a:p>
            <a:r>
              <a:rPr lang="nl-NL" dirty="0"/>
              <a:t>De vraag rijst: “</a:t>
            </a:r>
            <a:r>
              <a:rPr lang="nl-NL" i="1" dirty="0"/>
              <a:t>waar ben je nu wel van en waar niet van</a:t>
            </a:r>
            <a:r>
              <a:rPr lang="nl-NL" dirty="0"/>
              <a:t>?” als RMC? Het antwoord daarop is momenteel, door allerlei ontwikkelingen, in beweging. Het manifest geeft een beeld van die bewegingen. </a:t>
            </a:r>
          </a:p>
          <a:p>
            <a:r>
              <a:rPr lang="nl-NL" dirty="0"/>
              <a:t>De RMC zoekt soms nog naar zijn rol en naar meer zichtbaarheid. </a:t>
            </a:r>
          </a:p>
          <a:p>
            <a:r>
              <a:rPr lang="nl-NL" dirty="0"/>
              <a:t>Bij jongeren en bij betrokken partijen uit het onderwijs, zorg en participatie, is de meerwaarde van de RMC niet altijd bekend. </a:t>
            </a:r>
          </a:p>
        </p:txBody>
      </p:sp>
    </p:spTree>
    <p:extLst>
      <p:ext uri="{BB962C8B-B14F-4D97-AF65-F5344CB8AC3E}">
        <p14:creationId xmlns:p14="http://schemas.microsoft.com/office/powerpoint/2010/main" val="257725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1DA3A5-4492-D740-88E4-0FB40D720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Waartoe veranderen?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A9F54F1-5006-E445-BF3C-DA8B953DC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RMC-</a:t>
            </a:r>
            <a:r>
              <a:rPr lang="nl-NL" dirty="0" err="1"/>
              <a:t>ers</a:t>
            </a:r>
            <a:r>
              <a:rPr lang="nl-NL" dirty="0"/>
              <a:t> leren het manifest kennen. </a:t>
            </a:r>
          </a:p>
          <a:p>
            <a:r>
              <a:rPr lang="nl-NL" dirty="0"/>
              <a:t>Via een goed gesprek met het werkveld over het manifest stimuleren dat RMC-</a:t>
            </a:r>
            <a:r>
              <a:rPr lang="nl-NL" dirty="0" err="1"/>
              <a:t>ers</a:t>
            </a:r>
            <a:r>
              <a:rPr lang="nl-NL" dirty="0"/>
              <a:t> </a:t>
            </a:r>
            <a:r>
              <a:rPr lang="nl-NL" u="sng" dirty="0"/>
              <a:t>geïnformeerd en geëquipeerd </a:t>
            </a:r>
            <a:r>
              <a:rPr lang="nl-NL" dirty="0"/>
              <a:t>in hun eigen regio aan de slag gaan met de geschetste veranderingen</a:t>
            </a:r>
          </a:p>
          <a:p>
            <a:r>
              <a:rPr lang="nl-NL" dirty="0"/>
              <a:t>De interventies die wij organiseren (dus niet alleen de 19</a:t>
            </a:r>
            <a:r>
              <a:rPr lang="nl-NL" baseline="30000" dirty="0"/>
              <a:t>e</a:t>
            </a:r>
            <a:r>
              <a:rPr lang="nl-NL" dirty="0"/>
              <a:t> november) moeten RMC-</a:t>
            </a:r>
            <a:r>
              <a:rPr lang="nl-NL" dirty="0" err="1"/>
              <a:t>ers</a:t>
            </a:r>
            <a:r>
              <a:rPr lang="nl-NL" dirty="0"/>
              <a:t> prikkelen en stimuleren om zelf aan de slag te gaan met de ontwikkelingen; we richten ons dus niet enkel op de 19</a:t>
            </a:r>
            <a:r>
              <a:rPr lang="nl-NL" baseline="30000" dirty="0"/>
              <a:t>e</a:t>
            </a:r>
            <a:r>
              <a:rPr lang="nl-NL" dirty="0"/>
              <a:t> maar ook op het proces erna.  </a:t>
            </a:r>
          </a:p>
        </p:txBody>
      </p:sp>
    </p:spTree>
    <p:extLst>
      <p:ext uri="{BB962C8B-B14F-4D97-AF65-F5344CB8AC3E}">
        <p14:creationId xmlns:p14="http://schemas.microsoft.com/office/powerpoint/2010/main" val="1616975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4FC6D1-2EB3-9F43-91EF-C385F7E10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Wat veranderen?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F7CEE9-EA8D-1847-BD47-7015A3EAB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Wij zien de RMC-er als iemand die simpelweg doet wat nodig is. Bijdraagt aan duurzame maatschappelijke participatie. En dat raakt veel verschillende terreinen van school, werk en leven. Maar hoe zien anderen dat?</a:t>
            </a:r>
          </a:p>
          <a:p>
            <a:r>
              <a:rPr lang="nl-NL" dirty="0"/>
              <a:t>Om meer jongeren beter helpen in deze nieuwe situatie, helpt het als RMC-</a:t>
            </a:r>
            <a:r>
              <a:rPr lang="nl-NL" dirty="0" err="1"/>
              <a:t>ers</a:t>
            </a:r>
            <a:r>
              <a:rPr lang="nl-NL" dirty="0"/>
              <a:t> kennis nemen van het manifest (als een manier) en daarmee de ontwikkelingen kunnen vertalen naar hun eigen handelen in de regio. </a:t>
            </a:r>
          </a:p>
          <a:p>
            <a:r>
              <a:rPr lang="nl-NL" dirty="0"/>
              <a:t>Dat vereist reflecteren op het eigen gedrag en opvattingen van de RMC-</a:t>
            </a:r>
            <a:r>
              <a:rPr lang="nl-NL" dirty="0" err="1"/>
              <a:t>ers</a:t>
            </a:r>
            <a:r>
              <a:rPr lang="nl-NL" dirty="0"/>
              <a:t> over het werk van de RMC. </a:t>
            </a:r>
            <a:r>
              <a:rPr lang="nl-NL" i="1" dirty="0"/>
              <a:t>Hoe groot of hoe klein teken je jouw rol? </a:t>
            </a:r>
            <a:r>
              <a:rPr lang="nl-NL" dirty="0"/>
              <a:t>Het manifest zet de RMC-er in een regierol.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268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8E94C5-ECD5-4F46-8062-5197A3737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veranderen?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1A0FDC-C272-384E-87BC-746A617C0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De 19e november is een belangrijke stap om over het manifest in gesprek te gaan, maar daarna moet het proces doorgaan. </a:t>
            </a:r>
          </a:p>
          <a:p>
            <a:r>
              <a:rPr lang="nl-NL" dirty="0"/>
              <a:t>Elementen voor het hoe:</a:t>
            </a:r>
          </a:p>
          <a:p>
            <a:pPr lvl="1"/>
            <a:r>
              <a:rPr lang="nl-NL" dirty="0"/>
              <a:t>Samen met consulenten en coördinatoren in gesprek </a:t>
            </a:r>
          </a:p>
          <a:p>
            <a:pPr lvl="1"/>
            <a:r>
              <a:rPr lang="nl-NL" dirty="0" err="1"/>
              <a:t>Good</a:t>
            </a:r>
            <a:r>
              <a:rPr lang="nl-NL" dirty="0"/>
              <a:t> </a:t>
            </a:r>
            <a:r>
              <a:rPr lang="nl-NL" dirty="0" err="1"/>
              <a:t>practices</a:t>
            </a:r>
            <a:r>
              <a:rPr lang="nl-NL" dirty="0"/>
              <a:t> uitwisselen </a:t>
            </a:r>
          </a:p>
          <a:p>
            <a:pPr lvl="1"/>
            <a:r>
              <a:rPr lang="nl-NL" dirty="0"/>
              <a:t>Samen een stip op de horizon zetten</a:t>
            </a:r>
          </a:p>
          <a:p>
            <a:pPr lvl="1"/>
            <a:r>
              <a:rPr lang="nl-NL" dirty="0"/>
              <a:t>Met oog voor diversiteit per gemeente</a:t>
            </a:r>
          </a:p>
          <a:p>
            <a:pPr lvl="1"/>
            <a:r>
              <a:rPr lang="nl-NL" dirty="0"/>
              <a:t>Het verhaal van de jongere zelf centraal stellen: het klein houden; wat doe je concreet?</a:t>
            </a:r>
          </a:p>
          <a:p>
            <a:pPr lvl="1"/>
            <a:r>
              <a:rPr lang="nl-NL" dirty="0"/>
              <a:t>Gegevens- en </a:t>
            </a:r>
            <a:r>
              <a:rPr lang="nl-NL" dirty="0" err="1"/>
              <a:t>informatieuitwisseling</a:t>
            </a:r>
            <a:r>
              <a:rPr lang="nl-NL" dirty="0"/>
              <a:t> </a:t>
            </a:r>
          </a:p>
          <a:p>
            <a:r>
              <a:rPr lang="nl-NL" dirty="0"/>
              <a:t>Een positieve insteek? School </a:t>
            </a:r>
            <a:r>
              <a:rPr lang="nl-NL" dirty="0" err="1"/>
              <a:t>attendency</a:t>
            </a:r>
            <a:r>
              <a:rPr lang="nl-NL" dirty="0"/>
              <a:t>, maatschappelijke uitval voorkomen</a:t>
            </a:r>
          </a:p>
          <a:p>
            <a:r>
              <a:rPr lang="nl-NL" dirty="0"/>
              <a:t>Vanuit verschillende niveaus denken (strategisch, middellang, kort)</a:t>
            </a:r>
          </a:p>
          <a:p>
            <a:r>
              <a:rPr lang="nl-NL" dirty="0"/>
              <a:t>Verschillende scenario’s tekenen (5 jaar – 25 jaar)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147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11B137-8405-FB42-84CB-C20DEF1A9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Wie veranderen?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FD1BE24-86CC-204A-A528-D0821D72C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De RMC heeft dus te veranderen, maar ook:</a:t>
            </a:r>
          </a:p>
          <a:p>
            <a:r>
              <a:rPr lang="nl-NL" dirty="0"/>
              <a:t>Werkgevers/werknemers binnen de gemeente (hoe?)</a:t>
            </a:r>
          </a:p>
          <a:p>
            <a:r>
              <a:rPr lang="nl-NL" dirty="0"/>
              <a:t>Onderwijsmensen (hoe?)</a:t>
            </a:r>
          </a:p>
          <a:p>
            <a:r>
              <a:rPr lang="nl-NL" dirty="0"/>
              <a:t>Wijkteams (hoe?)</a:t>
            </a:r>
          </a:p>
          <a:p>
            <a:r>
              <a:rPr lang="nl-NL" dirty="0"/>
              <a:t>Zorgprofessionals (welke en hoe?)</a:t>
            </a:r>
          </a:p>
          <a:p>
            <a:r>
              <a:rPr lang="nl-NL" dirty="0"/>
              <a:t>Jongeren hebben de RMC beter te vinden</a:t>
            </a:r>
          </a:p>
          <a:p>
            <a:r>
              <a:rPr lang="nl-NL" dirty="0"/>
              <a:t>Het hele systeem van jongeren: vrienden, ouders, wijk heeft allemaal invloed op een jongere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8072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274F02-93A0-4848-900C-0964F2F33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Wanneer veranderen?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669731-981F-454F-AAA6-45E449DB8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30 oktober kabinetsfractie?</a:t>
            </a:r>
          </a:p>
          <a:p>
            <a:r>
              <a:rPr lang="nl-NL" dirty="0"/>
              <a:t>Maart 2022 zijn de gemeenteraadsverkiezingen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72492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Essenties uit de Vissenkom"/>
          <p:cNvSpPr txBox="1">
            <a:spLocks noGrp="1"/>
          </p:cNvSpPr>
          <p:nvPr>
            <p:ph type="ctrTitle"/>
          </p:nvPr>
        </p:nvSpPr>
        <p:spPr>
          <a:xfrm>
            <a:off x="151073" y="142351"/>
            <a:ext cx="9093288" cy="1030577"/>
          </a:xfrm>
          <a:prstGeom prst="rect">
            <a:avLst/>
          </a:prstGeom>
        </p:spPr>
        <p:txBody>
          <a:bodyPr>
            <a:normAutofit/>
          </a:bodyPr>
          <a:lstStyle>
            <a:lvl1pPr defTabSz="432308">
              <a:defRPr sz="5920"/>
            </a:lvl1pPr>
          </a:lstStyle>
          <a:p>
            <a:r>
              <a:rPr dirty="0" err="1"/>
              <a:t>Essenties</a:t>
            </a:r>
            <a:r>
              <a:rPr dirty="0"/>
              <a:t> </a:t>
            </a:r>
            <a:r>
              <a:rPr dirty="0" err="1"/>
              <a:t>uit</a:t>
            </a:r>
            <a:r>
              <a:rPr dirty="0"/>
              <a:t> de </a:t>
            </a:r>
            <a:r>
              <a:rPr dirty="0" err="1"/>
              <a:t>Vissenkom</a:t>
            </a:r>
            <a:endParaRPr dirty="0"/>
          </a:p>
        </p:txBody>
      </p:sp>
      <p:pic>
        <p:nvPicPr>
          <p:cNvPr id="120" name="pasted-image.jpeg" descr="pasted-image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7483" y="1329092"/>
            <a:ext cx="1595978" cy="1673830"/>
          </a:xfrm>
          <a:prstGeom prst="rect">
            <a:avLst/>
          </a:prstGeom>
          <a:ln w="12700">
            <a:miter lim="400000"/>
          </a:ln>
        </p:spPr>
      </p:pic>
      <p:sp>
        <p:nvSpPr>
          <p:cNvPr id="121" name="Een RMC’er die alle jongeren van 18 - 27 waarin beeld heeft en kan helpen in de zoektocht naar een maatschappelijk domein."/>
          <p:cNvSpPr/>
          <p:nvPr/>
        </p:nvSpPr>
        <p:spPr>
          <a:xfrm>
            <a:off x="2169216" y="2109953"/>
            <a:ext cx="4367281" cy="89296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5719" tIns="35719" rIns="35719" bIns="35719" anchor="ctr"/>
          <a:lstStyle>
            <a:lvl1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rPr sz="1547" dirty="0" err="1"/>
              <a:t>Een</a:t>
            </a:r>
            <a:r>
              <a:rPr sz="1547" dirty="0"/>
              <a:t> </a:t>
            </a:r>
            <a:r>
              <a:rPr sz="1547" dirty="0" err="1"/>
              <a:t>RMC’er</a:t>
            </a:r>
            <a:r>
              <a:rPr sz="1547" dirty="0"/>
              <a:t> die </a:t>
            </a:r>
            <a:r>
              <a:rPr lang="nl-NL" sz="1547" dirty="0"/>
              <a:t>van </a:t>
            </a:r>
            <a:r>
              <a:rPr sz="1547" dirty="0" err="1"/>
              <a:t>alle</a:t>
            </a:r>
            <a:r>
              <a:rPr sz="1547" dirty="0"/>
              <a:t> </a:t>
            </a:r>
            <a:r>
              <a:rPr sz="1547" dirty="0" err="1"/>
              <a:t>jongeren</a:t>
            </a:r>
            <a:r>
              <a:rPr sz="1547" dirty="0"/>
              <a:t> van 18 - 27 </a:t>
            </a:r>
            <a:r>
              <a:rPr lang="nl-NL" sz="1547" dirty="0"/>
              <a:t>een </a:t>
            </a:r>
            <a:r>
              <a:rPr sz="1547" dirty="0" err="1"/>
              <a:t>beeld</a:t>
            </a:r>
            <a:r>
              <a:rPr sz="1547" dirty="0"/>
              <a:t> </a:t>
            </a:r>
            <a:r>
              <a:rPr sz="1547" dirty="0" err="1"/>
              <a:t>heeft</a:t>
            </a:r>
            <a:r>
              <a:rPr sz="1547" dirty="0"/>
              <a:t> </a:t>
            </a:r>
            <a:r>
              <a:rPr sz="1547" dirty="0" err="1"/>
              <a:t>en</a:t>
            </a:r>
            <a:r>
              <a:rPr sz="1547" dirty="0"/>
              <a:t> </a:t>
            </a:r>
            <a:r>
              <a:rPr sz="1547" dirty="0" err="1"/>
              <a:t>kan</a:t>
            </a:r>
            <a:r>
              <a:rPr sz="1547" dirty="0"/>
              <a:t> </a:t>
            </a:r>
            <a:r>
              <a:rPr sz="1547" dirty="0" err="1"/>
              <a:t>helpen</a:t>
            </a:r>
            <a:r>
              <a:rPr sz="1547" dirty="0"/>
              <a:t> in de </a:t>
            </a:r>
            <a:r>
              <a:rPr sz="1547" dirty="0" err="1"/>
              <a:t>zoektocht</a:t>
            </a:r>
            <a:r>
              <a:rPr sz="1547" dirty="0"/>
              <a:t> </a:t>
            </a:r>
            <a:r>
              <a:rPr sz="1547" dirty="0" err="1"/>
              <a:t>naar</a:t>
            </a:r>
            <a:r>
              <a:rPr sz="1547" dirty="0"/>
              <a:t> </a:t>
            </a:r>
            <a:r>
              <a:rPr sz="1547" dirty="0" err="1"/>
              <a:t>een</a:t>
            </a:r>
            <a:r>
              <a:rPr sz="1547" dirty="0"/>
              <a:t> </a:t>
            </a:r>
            <a:r>
              <a:rPr sz="1547" dirty="0" err="1"/>
              <a:t>maatschappelijk</a:t>
            </a:r>
            <a:r>
              <a:rPr sz="1547" dirty="0"/>
              <a:t> </a:t>
            </a:r>
            <a:r>
              <a:rPr sz="1547" dirty="0" err="1"/>
              <a:t>domein</a:t>
            </a:r>
            <a:r>
              <a:rPr sz="1547" dirty="0"/>
              <a:t>.</a:t>
            </a:r>
          </a:p>
        </p:txBody>
      </p:sp>
      <p:sp>
        <p:nvSpPr>
          <p:cNvPr id="122" name="Duurzaamheid:…"/>
          <p:cNvSpPr/>
          <p:nvPr/>
        </p:nvSpPr>
        <p:spPr>
          <a:xfrm>
            <a:off x="2571767" y="3600617"/>
            <a:ext cx="1981973" cy="167383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>
              <a:defRPr sz="2200" b="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rPr sz="1547" dirty="0" err="1">
                <a:solidFill>
                  <a:schemeClr val="bg1"/>
                </a:solidFill>
              </a:rPr>
              <a:t>Duurzaamheid</a:t>
            </a:r>
            <a:r>
              <a:rPr sz="1547" dirty="0">
                <a:solidFill>
                  <a:schemeClr val="bg1"/>
                </a:solidFill>
              </a:rPr>
              <a:t>: </a:t>
            </a:r>
          </a:p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rPr sz="1547" dirty="0" err="1">
                <a:solidFill>
                  <a:schemeClr val="bg1"/>
                </a:solidFill>
              </a:rPr>
              <a:t>écht</a:t>
            </a:r>
            <a:r>
              <a:rPr sz="1547" dirty="0">
                <a:solidFill>
                  <a:schemeClr val="bg1"/>
                </a:solidFill>
              </a:rPr>
              <a:t> </a:t>
            </a:r>
            <a:r>
              <a:rPr sz="1547" dirty="0" err="1">
                <a:solidFill>
                  <a:schemeClr val="bg1"/>
                </a:solidFill>
              </a:rPr>
              <a:t>kijken</a:t>
            </a:r>
            <a:r>
              <a:rPr sz="1547" dirty="0">
                <a:solidFill>
                  <a:schemeClr val="bg1"/>
                </a:solidFill>
              </a:rPr>
              <a:t> </a:t>
            </a:r>
            <a:r>
              <a:rPr sz="1547" dirty="0" err="1">
                <a:solidFill>
                  <a:schemeClr val="bg1"/>
                </a:solidFill>
              </a:rPr>
              <a:t>naar</a:t>
            </a:r>
            <a:r>
              <a:rPr sz="1547" dirty="0">
                <a:solidFill>
                  <a:schemeClr val="bg1"/>
                </a:solidFill>
              </a:rPr>
              <a:t> </a:t>
            </a:r>
            <a:r>
              <a:rPr sz="1547" dirty="0" err="1">
                <a:solidFill>
                  <a:schemeClr val="bg1"/>
                </a:solidFill>
              </a:rPr>
              <a:t>jongeren</a:t>
            </a:r>
            <a:r>
              <a:rPr sz="1547" dirty="0">
                <a:solidFill>
                  <a:schemeClr val="bg1"/>
                </a:solidFill>
              </a:rPr>
              <a:t> (in </a:t>
            </a:r>
            <a:r>
              <a:rPr sz="1547" dirty="0" err="1">
                <a:solidFill>
                  <a:schemeClr val="bg1"/>
                </a:solidFill>
              </a:rPr>
              <a:t>hun</a:t>
            </a:r>
            <a:r>
              <a:rPr sz="1547" dirty="0">
                <a:solidFill>
                  <a:schemeClr val="bg1"/>
                </a:solidFill>
              </a:rPr>
              <a:t> </a:t>
            </a:r>
            <a:r>
              <a:rPr sz="1547" dirty="0" err="1">
                <a:solidFill>
                  <a:schemeClr val="bg1"/>
                </a:solidFill>
              </a:rPr>
              <a:t>omgeving</a:t>
            </a:r>
            <a:r>
              <a:rPr sz="1547" dirty="0">
                <a:solidFill>
                  <a:schemeClr val="bg1"/>
                </a:solidFill>
              </a:rPr>
              <a:t>)</a:t>
            </a:r>
            <a:r>
              <a:rPr sz="1547" dirty="0" err="1">
                <a:solidFill>
                  <a:schemeClr val="bg1"/>
                </a:solidFill>
              </a:rPr>
              <a:t>vanuit</a:t>
            </a:r>
            <a:r>
              <a:rPr sz="1547" dirty="0">
                <a:solidFill>
                  <a:schemeClr val="bg1"/>
                </a:solidFill>
              </a:rPr>
              <a:t> al </a:t>
            </a:r>
            <a:r>
              <a:rPr sz="1547" dirty="0" err="1">
                <a:solidFill>
                  <a:schemeClr val="bg1"/>
                </a:solidFill>
              </a:rPr>
              <a:t>zijn</a:t>
            </a:r>
            <a:r>
              <a:rPr sz="1547" dirty="0">
                <a:solidFill>
                  <a:schemeClr val="bg1"/>
                </a:solidFill>
              </a:rPr>
              <a:t> / </a:t>
            </a:r>
            <a:r>
              <a:rPr sz="1547" dirty="0" err="1">
                <a:solidFill>
                  <a:schemeClr val="bg1"/>
                </a:solidFill>
              </a:rPr>
              <a:t>haar</a:t>
            </a:r>
            <a:r>
              <a:rPr sz="1547" dirty="0">
                <a:solidFill>
                  <a:schemeClr val="bg1"/>
                </a:solidFill>
              </a:rPr>
              <a:t> </a:t>
            </a:r>
            <a:r>
              <a:rPr sz="1547" dirty="0" err="1">
                <a:solidFill>
                  <a:schemeClr val="bg1"/>
                </a:solidFill>
              </a:rPr>
              <a:t>talenten</a:t>
            </a:r>
            <a:r>
              <a:rPr sz="1547" dirty="0">
                <a:solidFill>
                  <a:schemeClr val="bg1"/>
                </a:solidFill>
              </a:rPr>
              <a:t> </a:t>
            </a:r>
            <a:r>
              <a:rPr sz="1547" dirty="0" err="1">
                <a:solidFill>
                  <a:schemeClr val="bg1"/>
                </a:solidFill>
              </a:rPr>
              <a:t>en</a:t>
            </a:r>
            <a:r>
              <a:rPr sz="1547" dirty="0">
                <a:solidFill>
                  <a:schemeClr val="bg1"/>
                </a:solidFill>
              </a:rPr>
              <a:t> </a:t>
            </a:r>
            <a:r>
              <a:rPr sz="1547" dirty="0" err="1">
                <a:solidFill>
                  <a:schemeClr val="bg1"/>
                </a:solidFill>
              </a:rPr>
              <a:t>kwaliteiten</a:t>
            </a:r>
            <a:r>
              <a:rPr sz="1547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23" name="Doen wat jongere nu als eerste nodig heeft (vb Jaap: sportschoenen kopen in sportwinkel)"/>
          <p:cNvSpPr/>
          <p:nvPr/>
        </p:nvSpPr>
        <p:spPr>
          <a:xfrm>
            <a:off x="152224" y="3600617"/>
            <a:ext cx="2059898" cy="167383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rPr sz="1547" dirty="0" err="1">
                <a:solidFill>
                  <a:schemeClr val="bg1"/>
                </a:solidFill>
              </a:rPr>
              <a:t>Doen</a:t>
            </a:r>
            <a:r>
              <a:rPr sz="1547" dirty="0">
                <a:solidFill>
                  <a:schemeClr val="bg1"/>
                </a:solidFill>
              </a:rPr>
              <a:t> wat </a:t>
            </a:r>
            <a:r>
              <a:rPr sz="1547" dirty="0" err="1">
                <a:solidFill>
                  <a:schemeClr val="bg1"/>
                </a:solidFill>
              </a:rPr>
              <a:t>jongere</a:t>
            </a:r>
            <a:r>
              <a:rPr sz="1547" dirty="0">
                <a:solidFill>
                  <a:schemeClr val="bg1"/>
                </a:solidFill>
              </a:rPr>
              <a:t> nu </a:t>
            </a:r>
            <a:r>
              <a:rPr sz="1547" dirty="0" err="1">
                <a:solidFill>
                  <a:schemeClr val="bg1"/>
                </a:solidFill>
              </a:rPr>
              <a:t>als</a:t>
            </a:r>
            <a:r>
              <a:rPr sz="1547" dirty="0">
                <a:solidFill>
                  <a:schemeClr val="bg1"/>
                </a:solidFill>
              </a:rPr>
              <a:t> </a:t>
            </a:r>
            <a:r>
              <a:rPr sz="1547" dirty="0" err="1">
                <a:solidFill>
                  <a:schemeClr val="bg1"/>
                </a:solidFill>
              </a:rPr>
              <a:t>eerste</a:t>
            </a:r>
            <a:r>
              <a:rPr sz="1547" dirty="0">
                <a:solidFill>
                  <a:schemeClr val="bg1"/>
                </a:solidFill>
              </a:rPr>
              <a:t> </a:t>
            </a:r>
            <a:r>
              <a:rPr sz="1547" dirty="0" err="1">
                <a:solidFill>
                  <a:schemeClr val="bg1"/>
                </a:solidFill>
              </a:rPr>
              <a:t>nodig</a:t>
            </a:r>
            <a:r>
              <a:rPr sz="1547" dirty="0">
                <a:solidFill>
                  <a:schemeClr val="bg1"/>
                </a:solidFill>
              </a:rPr>
              <a:t> </a:t>
            </a:r>
            <a:r>
              <a:rPr sz="1547" dirty="0" err="1">
                <a:solidFill>
                  <a:schemeClr val="bg1"/>
                </a:solidFill>
              </a:rPr>
              <a:t>heeft</a:t>
            </a:r>
            <a:r>
              <a:rPr sz="1547" dirty="0">
                <a:solidFill>
                  <a:schemeClr val="bg1"/>
                </a:solidFill>
              </a:rPr>
              <a:t> (</a:t>
            </a:r>
            <a:r>
              <a:rPr sz="1547" dirty="0" err="1">
                <a:solidFill>
                  <a:schemeClr val="bg1"/>
                </a:solidFill>
              </a:rPr>
              <a:t>vb</a:t>
            </a:r>
            <a:r>
              <a:rPr sz="1547" dirty="0">
                <a:solidFill>
                  <a:schemeClr val="bg1"/>
                </a:solidFill>
              </a:rPr>
              <a:t> Jaap: </a:t>
            </a:r>
            <a:r>
              <a:rPr sz="1547" dirty="0" err="1">
                <a:solidFill>
                  <a:schemeClr val="bg1"/>
                </a:solidFill>
              </a:rPr>
              <a:t>sportschoenen</a:t>
            </a:r>
            <a:r>
              <a:rPr sz="1547" dirty="0">
                <a:solidFill>
                  <a:schemeClr val="bg1"/>
                </a:solidFill>
              </a:rPr>
              <a:t> </a:t>
            </a:r>
            <a:r>
              <a:rPr sz="1547" dirty="0" err="1">
                <a:solidFill>
                  <a:schemeClr val="bg1"/>
                </a:solidFill>
              </a:rPr>
              <a:t>kopen</a:t>
            </a:r>
            <a:r>
              <a:rPr sz="1547" dirty="0">
                <a:solidFill>
                  <a:schemeClr val="bg1"/>
                </a:solidFill>
              </a:rPr>
              <a:t> in </a:t>
            </a:r>
            <a:r>
              <a:rPr sz="1547" dirty="0" err="1">
                <a:solidFill>
                  <a:schemeClr val="bg1"/>
                </a:solidFill>
              </a:rPr>
              <a:t>sportwinkel</a:t>
            </a:r>
            <a:r>
              <a:rPr sz="1547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24" name="De RMC kijkt over domeinen heen."/>
          <p:cNvSpPr/>
          <p:nvPr/>
        </p:nvSpPr>
        <p:spPr>
          <a:xfrm>
            <a:off x="7458190" y="3590223"/>
            <a:ext cx="1343261" cy="169461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rPr sz="1547" dirty="0">
                <a:solidFill>
                  <a:schemeClr val="bg1"/>
                </a:solidFill>
              </a:rPr>
              <a:t>De RMC </a:t>
            </a:r>
            <a:r>
              <a:rPr sz="1547" dirty="0" err="1">
                <a:solidFill>
                  <a:schemeClr val="bg1"/>
                </a:solidFill>
              </a:rPr>
              <a:t>kijkt</a:t>
            </a:r>
            <a:r>
              <a:rPr sz="1547" dirty="0">
                <a:solidFill>
                  <a:schemeClr val="bg1"/>
                </a:solidFill>
              </a:rPr>
              <a:t> over </a:t>
            </a:r>
            <a:r>
              <a:rPr sz="1547" dirty="0" err="1">
                <a:solidFill>
                  <a:schemeClr val="bg1"/>
                </a:solidFill>
              </a:rPr>
              <a:t>domeinen</a:t>
            </a:r>
            <a:r>
              <a:rPr sz="1547" dirty="0">
                <a:solidFill>
                  <a:schemeClr val="bg1"/>
                </a:solidFill>
              </a:rPr>
              <a:t> </a:t>
            </a:r>
            <a:r>
              <a:rPr sz="1547" dirty="0" err="1">
                <a:solidFill>
                  <a:schemeClr val="bg1"/>
                </a:solidFill>
              </a:rPr>
              <a:t>heen</a:t>
            </a:r>
            <a:r>
              <a:rPr sz="1547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25" name="RMC LOOPT MET JE MEE…"/>
          <p:cNvSpPr/>
          <p:nvPr/>
        </p:nvSpPr>
        <p:spPr>
          <a:xfrm>
            <a:off x="5065190" y="3590223"/>
            <a:ext cx="1981973" cy="169461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>
              <a:defRPr sz="2200" b="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rPr sz="1547" dirty="0">
                <a:solidFill>
                  <a:schemeClr val="bg1"/>
                </a:solidFill>
              </a:rPr>
              <a:t>RMC LOOPT MET JE MEE</a:t>
            </a:r>
          </a:p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547" dirty="0">
              <a:solidFill>
                <a:schemeClr val="bg1"/>
              </a:solidFill>
            </a:endParaRPr>
          </a:p>
          <a:p>
            <a:pPr>
              <a:defRPr sz="2200" b="0" i="1">
                <a:solidFill>
                  <a:srgbClr val="FFFFFF"/>
                </a:solidFill>
              </a:defRPr>
            </a:pPr>
            <a:r>
              <a:rPr sz="1547" dirty="0">
                <a:solidFill>
                  <a:schemeClr val="bg1"/>
                </a:solidFill>
              </a:rPr>
              <a:t>De RMC </a:t>
            </a:r>
            <a:r>
              <a:rPr sz="1547" dirty="0" err="1">
                <a:solidFill>
                  <a:schemeClr val="bg1"/>
                </a:solidFill>
              </a:rPr>
              <a:t>checkt</a:t>
            </a:r>
            <a:r>
              <a:rPr sz="1547" dirty="0">
                <a:solidFill>
                  <a:schemeClr val="bg1"/>
                </a:solidFill>
              </a:rPr>
              <a:t> steeds in met de </a:t>
            </a:r>
            <a:r>
              <a:rPr sz="1547" dirty="0" err="1">
                <a:solidFill>
                  <a:schemeClr val="bg1"/>
                </a:solidFill>
              </a:rPr>
              <a:t>jongere</a:t>
            </a:r>
            <a:endParaRPr sz="1547" dirty="0">
              <a:solidFill>
                <a:schemeClr val="bg1"/>
              </a:solidFill>
            </a:endParaRPr>
          </a:p>
        </p:txBody>
      </p:sp>
      <p:sp>
        <p:nvSpPr>
          <p:cNvPr id="126" name="Over de RMC"/>
          <p:cNvSpPr txBox="1"/>
          <p:nvPr/>
        </p:nvSpPr>
        <p:spPr>
          <a:xfrm>
            <a:off x="3482899" y="1549575"/>
            <a:ext cx="1334428" cy="349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r>
              <a:rPr b="1" dirty="0"/>
              <a:t>Over de RMC</a:t>
            </a:r>
          </a:p>
        </p:txBody>
      </p:sp>
    </p:spTree>
    <p:extLst>
      <p:ext uri="{BB962C8B-B14F-4D97-AF65-F5344CB8AC3E}">
        <p14:creationId xmlns:p14="http://schemas.microsoft.com/office/powerpoint/2010/main" val="159300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5E8191-849E-3347-8E85-C8CEF0EB7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400" dirty="0"/>
              <a:t>Vissenkom uitkomst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EBC68D1-6D1F-5E4E-AB4D-D668EEA15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</p:txBody>
      </p:sp>
      <p:sp>
        <p:nvSpPr>
          <p:cNvPr id="4" name="Hoe zorgen we voor een goedlopend gesprek over de RMC tussen mensen en het werkveld, waar we signalen ophalen en verder brengen?">
            <a:extLst>
              <a:ext uri="{FF2B5EF4-FFF2-40B4-BE49-F238E27FC236}">
                <a16:creationId xmlns:a16="http://schemas.microsoft.com/office/drawing/2014/main" id="{F145C010-140A-9946-904A-1A558F93D418}"/>
              </a:ext>
            </a:extLst>
          </p:cNvPr>
          <p:cNvSpPr/>
          <p:nvPr/>
        </p:nvSpPr>
        <p:spPr>
          <a:xfrm>
            <a:off x="1981082" y="1820205"/>
            <a:ext cx="4999336" cy="1361538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5719" tIns="35719" rIns="35719" bIns="35719" anchor="ctr"/>
          <a:lstStyle>
            <a:lvl1pPr>
              <a:defRPr sz="2200" b="0" i="1">
                <a:solidFill>
                  <a:srgbClr val="FFFFFF"/>
                </a:solidFill>
              </a:defRPr>
            </a:lvl1pPr>
          </a:lstStyle>
          <a:p>
            <a:r>
              <a:rPr lang="nl-NL" sz="1600" dirty="0"/>
              <a:t>Via een goed gesprek met het werkveld over het manifest stimuleren dat RMC-</a:t>
            </a:r>
            <a:r>
              <a:rPr lang="nl-NL" sz="1600" dirty="0" err="1"/>
              <a:t>ers</a:t>
            </a:r>
            <a:r>
              <a:rPr lang="nl-NL" sz="1600" dirty="0"/>
              <a:t> </a:t>
            </a:r>
            <a:r>
              <a:rPr lang="nl-NL" sz="1600" u="sng" dirty="0"/>
              <a:t>geïnformeerd en geëquipeerd </a:t>
            </a:r>
            <a:r>
              <a:rPr lang="nl-NL" sz="1600" dirty="0"/>
              <a:t>in hun eigen regio aan de slag gaan met de geschetste veranderingen</a:t>
            </a:r>
          </a:p>
        </p:txBody>
      </p:sp>
      <p:sp>
        <p:nvSpPr>
          <p:cNvPr id="5" name="Challenge:…">
            <a:extLst>
              <a:ext uri="{FF2B5EF4-FFF2-40B4-BE49-F238E27FC236}">
                <a16:creationId xmlns:a16="http://schemas.microsoft.com/office/drawing/2014/main" id="{996800A8-97D4-E440-8F60-FAC9466A31A0}"/>
              </a:ext>
            </a:extLst>
          </p:cNvPr>
          <p:cNvSpPr/>
          <p:nvPr/>
        </p:nvSpPr>
        <p:spPr>
          <a:xfrm>
            <a:off x="707121" y="3657326"/>
            <a:ext cx="2010331" cy="1514281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>
              <a:defRPr sz="2200" b="0" u="sng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rPr sz="1547" dirty="0"/>
              <a:t>Challenge: </a:t>
            </a:r>
          </a:p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rPr sz="1547" dirty="0" err="1"/>
              <a:t>Enerzijds</a:t>
            </a:r>
            <a:r>
              <a:rPr sz="1547" dirty="0"/>
              <a:t> </a:t>
            </a:r>
            <a:r>
              <a:rPr sz="1547" dirty="0" err="1"/>
              <a:t>een</a:t>
            </a:r>
            <a:r>
              <a:rPr sz="1547" dirty="0"/>
              <a:t> </a:t>
            </a:r>
            <a:r>
              <a:rPr sz="1547" b="1" dirty="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open </a:t>
            </a:r>
            <a:r>
              <a:rPr sz="1547" b="1" dirty="0" err="1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gesprek</a:t>
            </a:r>
            <a:r>
              <a:rPr sz="1547" dirty="0"/>
              <a:t> </a:t>
            </a:r>
            <a:r>
              <a:rPr sz="1547" dirty="0" err="1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faciliteren</a:t>
            </a:r>
            <a:r>
              <a:rPr sz="1547" dirty="0"/>
              <a:t> </a:t>
            </a:r>
            <a:r>
              <a:rPr sz="1547" dirty="0" err="1"/>
              <a:t>anderzijds</a:t>
            </a:r>
            <a:r>
              <a:rPr sz="1547" dirty="0"/>
              <a:t> </a:t>
            </a:r>
            <a:r>
              <a:rPr sz="1547" b="1" dirty="0" err="1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positie</a:t>
            </a:r>
            <a:r>
              <a:rPr sz="1547" dirty="0"/>
              <a:t> over wat </a:t>
            </a:r>
            <a:r>
              <a:rPr sz="1547" dirty="0" err="1"/>
              <a:t>wij</a:t>
            </a:r>
            <a:r>
              <a:rPr sz="1547" dirty="0"/>
              <a:t> met </a:t>
            </a:r>
            <a:r>
              <a:rPr sz="1547" dirty="0" err="1"/>
              <a:t>elkaar</a:t>
            </a:r>
            <a:r>
              <a:rPr sz="1547" dirty="0"/>
              <a:t> </a:t>
            </a:r>
            <a:r>
              <a:rPr sz="1547" dirty="0" err="1"/>
              <a:t>vinden</a:t>
            </a:r>
            <a:endParaRPr sz="1547" dirty="0"/>
          </a:p>
        </p:txBody>
      </p:sp>
      <p:sp>
        <p:nvSpPr>
          <p:cNvPr id="6" name="Vertrekpunt:…">
            <a:extLst>
              <a:ext uri="{FF2B5EF4-FFF2-40B4-BE49-F238E27FC236}">
                <a16:creationId xmlns:a16="http://schemas.microsoft.com/office/drawing/2014/main" id="{BB10ED93-0E88-6940-8982-92A21BA796BB}"/>
              </a:ext>
            </a:extLst>
          </p:cNvPr>
          <p:cNvSpPr/>
          <p:nvPr/>
        </p:nvSpPr>
        <p:spPr>
          <a:xfrm>
            <a:off x="3306844" y="3656784"/>
            <a:ext cx="2358868" cy="1523873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>
              <a:defRPr sz="2200" u="sng">
                <a:solidFill>
                  <a:srgbClr val="FFFFFF"/>
                </a:solidFill>
              </a:defRPr>
            </a:pPr>
            <a:r>
              <a:rPr sz="1547" dirty="0" err="1"/>
              <a:t>Vertrekpunt</a:t>
            </a:r>
            <a:r>
              <a:rPr sz="1547" dirty="0"/>
              <a:t>: </a:t>
            </a:r>
          </a:p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rPr sz="1547" dirty="0"/>
              <a:t>Het </a:t>
            </a:r>
            <a:r>
              <a:rPr sz="1547" dirty="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manifest</a:t>
            </a:r>
            <a:r>
              <a:rPr sz="1547" dirty="0"/>
              <a:t> </a:t>
            </a:r>
            <a:r>
              <a:rPr sz="1547" dirty="0" err="1"/>
              <a:t>als</a:t>
            </a:r>
            <a:r>
              <a:rPr sz="1547" dirty="0"/>
              <a:t> </a:t>
            </a:r>
            <a:r>
              <a:rPr sz="1547" dirty="0" err="1"/>
              <a:t>leidraad</a:t>
            </a:r>
            <a:r>
              <a:rPr sz="1547" dirty="0"/>
              <a:t> </a:t>
            </a:r>
            <a:r>
              <a:rPr sz="1547" dirty="0" err="1"/>
              <a:t>voor</a:t>
            </a:r>
            <a:r>
              <a:rPr sz="1547" dirty="0"/>
              <a:t> het </a:t>
            </a:r>
            <a:r>
              <a:rPr sz="1547" dirty="0" err="1"/>
              <a:t>goede</a:t>
            </a:r>
            <a:r>
              <a:rPr sz="1547" dirty="0"/>
              <a:t> </a:t>
            </a:r>
            <a:r>
              <a:rPr sz="1547" dirty="0" err="1"/>
              <a:t>gesprek</a:t>
            </a:r>
            <a:r>
              <a:rPr sz="1547" dirty="0"/>
              <a:t> </a:t>
            </a:r>
            <a:r>
              <a:rPr sz="1547" dirty="0" err="1"/>
              <a:t>leidt</a:t>
            </a:r>
            <a:r>
              <a:rPr sz="1547" dirty="0"/>
              <a:t> tot </a:t>
            </a:r>
            <a:r>
              <a:rPr sz="1547" dirty="0" err="1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verdieping</a:t>
            </a:r>
            <a:endParaRPr sz="1547" dirty="0">
              <a:solidFill>
                <a:schemeClr val="accent5">
                  <a:hueOff val="-82419"/>
                  <a:satOff val="-9513"/>
                  <a:lumOff val="-16343"/>
                </a:schemeClr>
              </a:solidFill>
            </a:endParaRPr>
          </a:p>
        </p:txBody>
      </p:sp>
      <p:sp>
        <p:nvSpPr>
          <p:cNvPr id="7" name="Na onze interventie:…">
            <a:extLst>
              <a:ext uri="{FF2B5EF4-FFF2-40B4-BE49-F238E27FC236}">
                <a16:creationId xmlns:a16="http://schemas.microsoft.com/office/drawing/2014/main" id="{7D664E42-C795-6B43-9994-1C520AA6AC48}"/>
              </a:ext>
            </a:extLst>
          </p:cNvPr>
          <p:cNvSpPr/>
          <p:nvPr/>
        </p:nvSpPr>
        <p:spPr>
          <a:xfrm>
            <a:off x="6255105" y="3652529"/>
            <a:ext cx="2181774" cy="1528128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5719" tIns="35719" rIns="35719" bIns="35719" anchor="ctr"/>
          <a:lstStyle/>
          <a:p>
            <a:pPr>
              <a:defRPr sz="2200" u="sng">
                <a:solidFill>
                  <a:srgbClr val="FFFFFF"/>
                </a:solidFill>
              </a:defRPr>
            </a:pPr>
            <a:r>
              <a:rPr sz="1547" dirty="0"/>
              <a:t>Na </a:t>
            </a:r>
            <a:r>
              <a:rPr sz="1547" dirty="0" err="1"/>
              <a:t>onze</a:t>
            </a:r>
            <a:r>
              <a:rPr sz="1547" dirty="0"/>
              <a:t> </a:t>
            </a:r>
            <a:r>
              <a:rPr sz="1547" dirty="0" err="1"/>
              <a:t>interventie</a:t>
            </a:r>
            <a:r>
              <a:rPr sz="1547" dirty="0"/>
              <a:t>:</a:t>
            </a:r>
          </a:p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rPr sz="1547" dirty="0" err="1"/>
              <a:t>Zijn</a:t>
            </a:r>
            <a:r>
              <a:rPr sz="1547" dirty="0"/>
              <a:t> </a:t>
            </a:r>
            <a:r>
              <a:rPr sz="1547" dirty="0" err="1"/>
              <a:t>mensen</a:t>
            </a:r>
            <a:r>
              <a:rPr sz="1547" dirty="0"/>
              <a:t> </a:t>
            </a:r>
            <a:r>
              <a:rPr sz="1547" dirty="0" err="1"/>
              <a:t>zich</a:t>
            </a:r>
            <a:r>
              <a:rPr sz="1547" dirty="0"/>
              <a:t> </a:t>
            </a:r>
            <a:r>
              <a:rPr sz="1547" dirty="0" err="1"/>
              <a:t>bewuster</a:t>
            </a:r>
            <a:r>
              <a:rPr sz="1547" dirty="0"/>
              <a:t> van </a:t>
            </a:r>
            <a:r>
              <a:rPr sz="1547" dirty="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de </a:t>
            </a:r>
            <a:r>
              <a:rPr sz="1547" dirty="0" err="1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kracht</a:t>
            </a:r>
            <a:r>
              <a:rPr sz="1547" dirty="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 van de RMC</a:t>
            </a:r>
            <a:r>
              <a:rPr sz="1547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0542118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</TotalTime>
  <Words>829</Words>
  <Application>Microsoft Macintosh PowerPoint</Application>
  <PresentationFormat>Diavoorstelling (4:3)</PresentationFormat>
  <Paragraphs>69</Paragraphs>
  <Slides>11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Helvetica Neue</vt:lpstr>
      <vt:lpstr>Kantoorthema</vt:lpstr>
      <vt:lpstr>PowerPoint-presentatie</vt:lpstr>
      <vt:lpstr>Waarom veranderen?</vt:lpstr>
      <vt:lpstr>Waartoe veranderen?</vt:lpstr>
      <vt:lpstr>Wat veranderen?</vt:lpstr>
      <vt:lpstr>Hoe veranderen?</vt:lpstr>
      <vt:lpstr>Wie veranderen?</vt:lpstr>
      <vt:lpstr>Wanneer veranderen?</vt:lpstr>
      <vt:lpstr>Essenties uit de Vissenkom</vt:lpstr>
      <vt:lpstr>Vissenkom uitkomst</vt:lpstr>
      <vt:lpstr>Idee voor een interventie-ontwerp (brainstorm)</vt:lpstr>
      <vt:lpstr>Acties volgende bijeenkomst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Samen werken aan de toekomst van de RMC</dc:title>
  <dc:creator>Martijn van Ooijen</dc:creator>
  <cp:lastModifiedBy>Martijn van Ooijen</cp:lastModifiedBy>
  <cp:revision>31</cp:revision>
  <dcterms:created xsi:type="dcterms:W3CDTF">2019-10-29T12:38:10Z</dcterms:created>
  <dcterms:modified xsi:type="dcterms:W3CDTF">2019-10-31T08:44:08Z</dcterms:modified>
</cp:coreProperties>
</file>